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56" r:id="rId2"/>
    <p:sldId id="258" r:id="rId3"/>
    <p:sldId id="259" r:id="rId4"/>
    <p:sldId id="260" r:id="rId5"/>
    <p:sldId id="263" r:id="rId6"/>
    <p:sldId id="261" r:id="rId7"/>
    <p:sldId id="262" r:id="rId8"/>
    <p:sldId id="267" r:id="rId9"/>
    <p:sldId id="264" r:id="rId10"/>
    <p:sldId id="269" r:id="rId11"/>
    <p:sldId id="268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66"/>
    <a:srgbClr val="00FF00"/>
    <a:srgbClr val="FDFD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782" autoAdjust="0"/>
  </p:normalViewPr>
  <p:slideViewPr>
    <p:cSldViewPr>
      <p:cViewPr>
        <p:scale>
          <a:sx n="90" d="100"/>
          <a:sy n="90" d="100"/>
        </p:scale>
        <p:origin x="594" y="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aleksandrashmurak\Downloads\&#1052;&#1072;&#1089;&#1089;&#1080;&#1074;%20&#1085;&#1080;&#1078;&#1085;&#1080;&#1080;&#774;%20&#1085;&#1086;&#1074;&#1075;&#1086;&#1088;&#1086;&#1076;-2%20&#1089;%20&#1076;&#1080;&#1072;&#1075;&#1088;&#1072;&#1084;&#1084;&#1072;&#1084;&#1080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06C-514E-B9B8-EE3E06EE7601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06C-514E-B9B8-EE3E06EE7601}"/>
              </c:ext>
            </c:extLst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06C-514E-B9B8-EE3E06EE7601}"/>
              </c:ext>
            </c:extLst>
          </c:dPt>
          <c:dPt>
            <c:idx val="3"/>
            <c:bubble3D val="0"/>
            <c:spPr>
              <a:gradFill>
                <a:gsLst>
                  <a:gs pos="100000">
                    <a:schemeClr val="accent4">
                      <a:lumMod val="60000"/>
                      <a:lumOff val="40000"/>
                    </a:schemeClr>
                  </a:gs>
                  <a:gs pos="0">
                    <a:schemeClr val="accent4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06C-514E-B9B8-EE3E06EE7601}"/>
              </c:ext>
            </c:extLst>
          </c:dPt>
          <c:dPt>
            <c:idx val="4"/>
            <c:bubble3D val="0"/>
            <c:spPr>
              <a:gradFill>
                <a:gsLst>
                  <a:gs pos="100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506C-514E-B9B8-EE3E06EE760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Диаграммы!$A$100:$A$104</c:f>
              <c:strCache>
                <c:ptCount val="5"/>
                <c:pt idx="0">
                  <c:v>Широко распространена;</c:v>
                </c:pt>
                <c:pt idx="1">
                  <c:v>Распространена, но не больше, чем везде;</c:v>
                </c:pt>
                <c:pt idx="2">
                  <c:v>Распространена, но меньше, чем везде;</c:v>
                </c:pt>
                <c:pt idx="3">
                  <c:v>Совсем не распространена;</c:v>
                </c:pt>
                <c:pt idx="4">
                  <c:v>Затрудняюсь ответить.</c:v>
                </c:pt>
              </c:strCache>
            </c:strRef>
          </c:cat>
          <c:val>
            <c:numRef>
              <c:f>Диаграммы!$B$100:$B$104</c:f>
              <c:numCache>
                <c:formatCode>0.0%</c:formatCode>
                <c:ptCount val="5"/>
                <c:pt idx="0">
                  <c:v>9.6500000000000002E-2</c:v>
                </c:pt>
                <c:pt idx="1">
                  <c:v>0.33700000000000002</c:v>
                </c:pt>
                <c:pt idx="2">
                  <c:v>0.1885</c:v>
                </c:pt>
                <c:pt idx="3">
                  <c:v>7.0000000000000007E-2</c:v>
                </c:pt>
                <c:pt idx="4">
                  <c:v>0.308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506C-514E-B9B8-EE3E06EE76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80611121695653"/>
          <c:y val="0.19783784988802411"/>
          <c:w val="0.35039181214456849"/>
          <c:h val="0.63217208321882368"/>
        </c:manualLayout>
      </c:layout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548-FB45-BE4D-6BFE68C49F96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548-FB45-BE4D-6BFE68C49F96}"/>
              </c:ext>
            </c:extLst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548-FB45-BE4D-6BFE68C49F9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Лист2!$A$16:$A$18</c:f>
              <c:strCache>
                <c:ptCount val="3"/>
                <c:pt idx="0">
                  <c:v>Да, это серьезная проблема для нашей страны</c:v>
                </c:pt>
                <c:pt idx="1">
                  <c:v>Нет. Данная проблема не столь серьезна по сравнению с другими</c:v>
                </c:pt>
                <c:pt idx="2">
                  <c:v>Проблема наркомании меня не волнует</c:v>
                </c:pt>
              </c:strCache>
            </c:strRef>
          </c:cat>
          <c:val>
            <c:numRef>
              <c:f>Лист2!$B$16:$B$18</c:f>
              <c:numCache>
                <c:formatCode>0.0</c:formatCode>
                <c:ptCount val="3"/>
                <c:pt idx="0">
                  <c:v>43.6</c:v>
                </c:pt>
                <c:pt idx="1">
                  <c:v>48.05</c:v>
                </c:pt>
                <c:pt idx="2">
                  <c:v>8.3000000000000007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E548-FB45-BE4D-6BFE68C49F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6040338716258939"/>
          <c:y val="0.27436797563033538"/>
          <c:w val="0.32970674597941868"/>
          <c:h val="0.49654805622198134"/>
        </c:manualLayout>
      </c:layout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C9B-1140-93C6-9E2EEF6C59A9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C9B-1140-93C6-9E2EEF6C59A9}"/>
              </c:ext>
            </c:extLst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C9B-1140-93C6-9E2EEF6C59A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Диаграммы!$A$117:$A$119</c:f>
              <c:strCache>
                <c:ptCount val="3"/>
                <c:pt idx="0">
                  <c:v>Из личного опыта;</c:v>
                </c:pt>
                <c:pt idx="1">
                  <c:v>Из опыта друзей, знакомых;</c:v>
                </c:pt>
                <c:pt idx="2">
                  <c:v>Из информации в СМИ, сети Интернет.</c:v>
                </c:pt>
              </c:strCache>
            </c:strRef>
          </c:cat>
          <c:val>
            <c:numRef>
              <c:f>Диаграммы!$B$117:$B$119</c:f>
              <c:numCache>
                <c:formatCode>0.0%</c:formatCode>
                <c:ptCount val="3"/>
                <c:pt idx="0">
                  <c:v>7.6999999999999999E-2</c:v>
                </c:pt>
                <c:pt idx="1">
                  <c:v>0.1585</c:v>
                </c:pt>
                <c:pt idx="2">
                  <c:v>0.76449999999999996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9C9B-1140-93C6-9E2EEF6C59A9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8455003533622971"/>
          <c:y val="0.25923779031767036"/>
          <c:w val="0.31395530982017655"/>
          <c:h val="0.32576971967039736"/>
        </c:manualLayout>
      </c:layout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Диаграммы!$I$124:$I$131</c:f>
              <c:strCache>
                <c:ptCount val="8"/>
                <c:pt idx="0">
                  <c:v>Слабость профилактической работы</c:v>
                </c:pt>
                <c:pt idx="1">
                  <c:v>Плохая работа правоохранительных органов</c:v>
                </c:pt>
                <c:pt idx="2">
                  <c:v>Влияние массовой культуры и СМИ</c:v>
                </c:pt>
                <c:pt idx="3">
                  <c:v>Безработица, экономические проблемы</c:v>
                </c:pt>
                <c:pt idx="4">
                  <c:v>Излишняя свобода, отсутствие организованного досуга</c:v>
                </c:pt>
                <c:pt idx="5">
                  <c:v>Влияние наркобизнеса, доступность наркотиков</c:v>
                </c:pt>
                <c:pt idx="6">
                  <c:v>Неудовлетворенность жизнью, социальное неблагополучие</c:v>
                </c:pt>
                <c:pt idx="7">
                  <c:v>Моральная деградация общества, вседозволенность</c:v>
                </c:pt>
              </c:strCache>
            </c:strRef>
          </c:cat>
          <c:val>
            <c:numRef>
              <c:f>Диаграммы!$J$124:$J$131</c:f>
              <c:numCache>
                <c:formatCode>0.0</c:formatCode>
                <c:ptCount val="8"/>
                <c:pt idx="0">
                  <c:v>5.250854162920338</c:v>
                </c:pt>
                <c:pt idx="1">
                  <c:v>6.185937780974645</c:v>
                </c:pt>
                <c:pt idx="2">
                  <c:v>9.5846070850566445</c:v>
                </c:pt>
                <c:pt idx="3">
                  <c:v>10.213990289516275</c:v>
                </c:pt>
                <c:pt idx="4">
                  <c:v>11.976263262003236</c:v>
                </c:pt>
                <c:pt idx="5">
                  <c:v>17.173170293112751</c:v>
                </c:pt>
                <c:pt idx="6">
                  <c:v>19.115267038302463</c:v>
                </c:pt>
                <c:pt idx="7">
                  <c:v>20.499910088113648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139-3945-9C2C-030B1C77547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29350592"/>
        <c:axId val="229350984"/>
      </c:barChart>
      <c:catAx>
        <c:axId val="2293505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9350984"/>
        <c:crosses val="autoZero"/>
        <c:auto val="1"/>
        <c:lblAlgn val="ctr"/>
        <c:lblOffset val="100"/>
        <c:noMultiLvlLbl val="0"/>
      </c:catAx>
      <c:valAx>
        <c:axId val="229350984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93505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Диаграммы!$I$142:$I$153</c:f>
              <c:strCache>
                <c:ptCount val="12"/>
                <c:pt idx="0">
                  <c:v>Другое (впишите)</c:v>
                </c:pt>
                <c:pt idx="1">
                  <c:v>Специальные концерты, фестивали</c:v>
                </c:pt>
                <c:pt idx="2">
                  <c:v>Публикации в Интернете, специализированные сайты</c:v>
                </c:pt>
                <c:pt idx="3">
                  <c:v>Тематические программы и фильмы на телевидении</c:v>
                </c:pt>
                <c:pt idx="4">
                  <c:v>Лекции и беседы в учебных заведениях</c:v>
                </c:pt>
                <c:pt idx="5">
                  <c:v>Принудительное лечение наркоманов</c:v>
                </c:pt>
                <c:pt idx="6">
                  <c:v>Повышение доступности помощи психологов, психотерапевтов</c:v>
                </c:pt>
                <c:pt idx="7">
                  <c:v>Физкультурные и спортивные мероприятия</c:v>
                </c:pt>
                <c:pt idx="8">
                  <c:v>Выступления бывших наркоманов</c:v>
                </c:pt>
                <c:pt idx="9">
                  <c:v>Ужесточение мер наказания за наркопреступления</c:v>
                </c:pt>
                <c:pt idx="10">
                  <c:v>Расширение работы с молодежью</c:v>
                </c:pt>
                <c:pt idx="11">
                  <c:v>Беседы специалистов-наркологов с родителями учащихся, студентов</c:v>
                </c:pt>
              </c:strCache>
            </c:strRef>
          </c:cat>
          <c:val>
            <c:numRef>
              <c:f>Диаграммы!$J$142:$J$153</c:f>
              <c:numCache>
                <c:formatCode>0.0</c:formatCode>
                <c:ptCount val="12"/>
                <c:pt idx="0">
                  <c:v>0.8</c:v>
                </c:pt>
                <c:pt idx="1">
                  <c:v>13.8</c:v>
                </c:pt>
                <c:pt idx="2">
                  <c:v>21.65</c:v>
                </c:pt>
                <c:pt idx="3">
                  <c:v>22.9</c:v>
                </c:pt>
                <c:pt idx="4">
                  <c:v>34.1</c:v>
                </c:pt>
                <c:pt idx="5">
                  <c:v>34.200000000000003</c:v>
                </c:pt>
                <c:pt idx="6">
                  <c:v>39.700000000000003</c:v>
                </c:pt>
                <c:pt idx="7">
                  <c:v>39.9</c:v>
                </c:pt>
                <c:pt idx="8">
                  <c:v>41.65</c:v>
                </c:pt>
                <c:pt idx="9">
                  <c:v>43</c:v>
                </c:pt>
                <c:pt idx="10">
                  <c:v>48.05</c:v>
                </c:pt>
                <c:pt idx="11">
                  <c:v>52.05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D53-CF4A-BB8C-893899C7B92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27295848"/>
        <c:axId val="227302904"/>
      </c:barChart>
      <c:catAx>
        <c:axId val="2272958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7302904"/>
        <c:crosses val="autoZero"/>
        <c:auto val="1"/>
        <c:lblAlgn val="ctr"/>
        <c:lblOffset val="100"/>
        <c:noMultiLvlLbl val="0"/>
      </c:catAx>
      <c:valAx>
        <c:axId val="227302904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7295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042F1E-BCAE-43DC-BD3F-0B3A32EB3ADC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9E893-2098-4B9E-8B5C-D333CEDCF7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371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9700" name="Номер слайда 3"/>
          <p:cNvSpPr txBox="1">
            <a:spLocks noGrp="1"/>
          </p:cNvSpPr>
          <p:nvPr/>
        </p:nvSpPr>
        <p:spPr bwMode="auto">
          <a:xfrm>
            <a:off x="3884614" y="8685780"/>
            <a:ext cx="2971800" cy="458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348" tIns="47174" rIns="94348" bIns="47174" anchor="b"/>
          <a:lstStyle/>
          <a:p>
            <a:pPr algn="r" eaLnBrk="1" hangingPunct="1"/>
            <a:fld id="{60DF7B99-D4B0-4507-A5E4-CA8E026AC361}" type="slidenum">
              <a:rPr lang="ru-RU" sz="1200">
                <a:latin typeface="Calibri" pitchFamily="34" charset="0"/>
              </a:rPr>
              <a:pPr algn="r" eaLnBrk="1" hangingPunct="1"/>
              <a:t>3</a:t>
            </a:fld>
            <a:endParaRPr lang="ru-RU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6413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9700" name="Номер слайда 3"/>
          <p:cNvSpPr txBox="1">
            <a:spLocks noGrp="1"/>
          </p:cNvSpPr>
          <p:nvPr/>
        </p:nvSpPr>
        <p:spPr bwMode="auto">
          <a:xfrm>
            <a:off x="3884614" y="8685780"/>
            <a:ext cx="2971800" cy="458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348" tIns="47174" rIns="94348" bIns="47174" anchor="b"/>
          <a:lstStyle/>
          <a:p>
            <a:pPr algn="r" eaLnBrk="1" hangingPunct="1"/>
            <a:fld id="{60DF7B99-D4B0-4507-A5E4-CA8E026AC361}" type="slidenum">
              <a:rPr lang="ru-RU" sz="1200">
                <a:latin typeface="Calibri" pitchFamily="34" charset="0"/>
              </a:rPr>
              <a:pPr algn="r" eaLnBrk="1" hangingPunct="1"/>
              <a:t>4</a:t>
            </a:fld>
            <a:endParaRPr lang="ru-RU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332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9700" name="Номер слайда 3"/>
          <p:cNvSpPr txBox="1">
            <a:spLocks noGrp="1"/>
          </p:cNvSpPr>
          <p:nvPr/>
        </p:nvSpPr>
        <p:spPr bwMode="auto">
          <a:xfrm>
            <a:off x="3884614" y="8685780"/>
            <a:ext cx="2971800" cy="458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348" tIns="47174" rIns="94348" bIns="47174" anchor="b"/>
          <a:lstStyle/>
          <a:p>
            <a:pPr algn="r" eaLnBrk="1" hangingPunct="1"/>
            <a:fld id="{60DF7B99-D4B0-4507-A5E4-CA8E026AC361}" type="slidenum">
              <a:rPr lang="ru-RU" sz="1200">
                <a:latin typeface="Calibri" pitchFamily="34" charset="0"/>
              </a:rPr>
              <a:pPr algn="r" eaLnBrk="1" hangingPunct="1"/>
              <a:t>5</a:t>
            </a:fld>
            <a:endParaRPr lang="ru-RU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1440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9700" name="Номер слайда 3"/>
          <p:cNvSpPr txBox="1">
            <a:spLocks noGrp="1"/>
          </p:cNvSpPr>
          <p:nvPr/>
        </p:nvSpPr>
        <p:spPr bwMode="auto">
          <a:xfrm>
            <a:off x="3884614" y="8685780"/>
            <a:ext cx="2971800" cy="458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348" tIns="47174" rIns="94348" bIns="47174" anchor="b"/>
          <a:lstStyle/>
          <a:p>
            <a:pPr algn="r" eaLnBrk="1" hangingPunct="1"/>
            <a:fld id="{60DF7B99-D4B0-4507-A5E4-CA8E026AC361}" type="slidenum">
              <a:rPr lang="ru-RU" sz="1200">
                <a:latin typeface="Calibri" pitchFamily="34" charset="0"/>
              </a:rPr>
              <a:pPr algn="r" eaLnBrk="1" hangingPunct="1"/>
              <a:t>6</a:t>
            </a:fld>
            <a:endParaRPr lang="ru-RU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3324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29700" name="Номер слайда 3"/>
          <p:cNvSpPr txBox="1">
            <a:spLocks noGrp="1"/>
          </p:cNvSpPr>
          <p:nvPr/>
        </p:nvSpPr>
        <p:spPr bwMode="auto">
          <a:xfrm>
            <a:off x="3884614" y="8685780"/>
            <a:ext cx="2971800" cy="458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348" tIns="47174" rIns="94348" bIns="47174" anchor="b"/>
          <a:lstStyle/>
          <a:p>
            <a:pPr algn="r" eaLnBrk="1" hangingPunct="1"/>
            <a:fld id="{60DF7B99-D4B0-4507-A5E4-CA8E026AC361}" type="slidenum">
              <a:rPr lang="ru-RU" sz="1200">
                <a:latin typeface="Calibri" pitchFamily="34" charset="0"/>
              </a:rPr>
              <a:pPr algn="r" eaLnBrk="1" hangingPunct="1"/>
              <a:t>7</a:t>
            </a:fld>
            <a:endParaRPr lang="ru-RU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14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62720"/>
            <a:ext cx="7851948" cy="52346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971600" y="1700808"/>
            <a:ext cx="7885384" cy="2308324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«О состоянии наркоситуации </a:t>
            </a:r>
          </a:p>
          <a:p>
            <a:pPr algn="ctr"/>
            <a:r>
              <a:rPr lang="ru-RU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Нижегородской области </a:t>
            </a:r>
            <a:endParaRPr lang="ru-RU" sz="3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итогам  2023 года» </a:t>
            </a:r>
            <a:endParaRPr lang="ru-RU" sz="3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88640"/>
            <a:ext cx="8568952" cy="1008063"/>
          </a:xfrm>
          <a:prstGeom prst="rect">
            <a:avLst/>
          </a:prstGeom>
          <a:gradFill>
            <a:gsLst>
              <a:gs pos="46720">
                <a:srgbClr val="ECECEC"/>
              </a:gs>
              <a:gs pos="10000">
                <a:srgbClr val="ECECEC"/>
              </a:gs>
              <a:gs pos="100000">
                <a:srgbClr val="D1D0D0"/>
              </a:gs>
            </a:gsLst>
            <a:lin ang="6120000" scaled="1"/>
          </a:gradFill>
          <a:ln>
            <a:solidFill>
              <a:srgbClr val="DEDE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ru-RU" altLang="ru-RU" sz="24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ГУ МВД России по Нижегородской области</a:t>
            </a:r>
            <a:endParaRPr lang="ru-RU" sz="24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r>
              <a:rPr lang="ru-RU" altLang="ru-RU" sz="2400" b="1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Аппарат антинаркотической комиссии </a:t>
            </a:r>
          </a:p>
          <a:p>
            <a:pPr algn="r">
              <a:defRPr/>
            </a:pPr>
            <a:r>
              <a:rPr lang="ru-RU" altLang="ru-RU" sz="2400" b="1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Нижегородской области</a:t>
            </a:r>
            <a:endParaRPr lang="en-US" altLang="ru-RU" sz="24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7" name="Picture 9" descr="mv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3" y="260648"/>
            <a:ext cx="1395847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63689" y="260351"/>
            <a:ext cx="6912767" cy="792386"/>
          </a:xfrm>
          <a:prstGeom prst="rect">
            <a:avLst/>
          </a:prstGeom>
          <a:gradFill>
            <a:gsLst>
              <a:gs pos="46720">
                <a:srgbClr val="ECECEC"/>
              </a:gs>
              <a:gs pos="10000">
                <a:srgbClr val="ECECEC"/>
              </a:gs>
              <a:gs pos="100000">
                <a:srgbClr val="D1D0D0"/>
              </a:gs>
            </a:gsLst>
            <a:lin ang="6120000" scaled="1"/>
          </a:gradFill>
          <a:ln>
            <a:solidFill>
              <a:srgbClr val="DEDE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sz="13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4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информации о </a:t>
            </a:r>
            <a:r>
              <a:rPr lang="ru-RU" sz="2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наркомании в </a:t>
            </a:r>
            <a:r>
              <a:rPr lang="ru-RU" sz="2400" b="1" dirty="0" err="1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общстве</a:t>
            </a:r>
            <a:r>
              <a:rPr lang="ru-RU" sz="24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4" name="Picture 9" descr="mv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1" y="188640"/>
            <a:ext cx="1584177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Диаграмма 5">
            <a:extLst>
              <a:ext uri="{FF2B5EF4-FFF2-40B4-BE49-F238E27FC236}">
                <a16:creationId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6="http://schemas.microsoft.com/office/drawing/2014/main" xmlns:lc="http://schemas.openxmlformats.org/drawingml/2006/lockedCanvas" id="{77F8C1A1-4FDE-B5B7-2C28-48132F0837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3415538"/>
              </p:ext>
            </p:extLst>
          </p:nvPr>
        </p:nvGraphicFramePr>
        <p:xfrm>
          <a:off x="179511" y="1196752"/>
          <a:ext cx="8496945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2638488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63689" y="260350"/>
            <a:ext cx="7200924" cy="1008063"/>
          </a:xfrm>
          <a:prstGeom prst="rect">
            <a:avLst/>
          </a:prstGeom>
          <a:gradFill>
            <a:gsLst>
              <a:gs pos="46720">
                <a:srgbClr val="ECECEC"/>
              </a:gs>
              <a:gs pos="10000">
                <a:srgbClr val="ECECEC"/>
              </a:gs>
              <a:gs pos="100000">
                <a:srgbClr val="D1D0D0"/>
              </a:gs>
            </a:gsLst>
            <a:lin ang="6120000" scaled="1"/>
          </a:gradFill>
          <a:ln>
            <a:solidFill>
              <a:srgbClr val="DEDE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Причины распространения наркомании</a:t>
            </a:r>
            <a:endParaRPr lang="en-US" altLang="ru-RU" sz="24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4" name="Picture 9" descr="mv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260648"/>
            <a:ext cx="1512168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Диаграмма 4">
            <a:extLst>
              <a:ext uri="{FF2B5EF4-FFF2-40B4-BE49-F238E27FC236}">
                <a16:creationId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6="http://schemas.microsoft.com/office/drawing/2014/main" xmlns:lc="http://schemas.openxmlformats.org/drawingml/2006/lockedCanvas" id="{317AFEFD-212E-8844-A4DB-A7E266E96A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8991115"/>
              </p:ext>
            </p:extLst>
          </p:nvPr>
        </p:nvGraphicFramePr>
        <p:xfrm>
          <a:off x="683568" y="1483677"/>
          <a:ext cx="7416824" cy="5113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63689" y="260350"/>
            <a:ext cx="7200924" cy="1008063"/>
          </a:xfrm>
          <a:prstGeom prst="rect">
            <a:avLst/>
          </a:prstGeom>
          <a:gradFill>
            <a:gsLst>
              <a:gs pos="46720">
                <a:srgbClr val="ECECEC"/>
              </a:gs>
              <a:gs pos="10000">
                <a:srgbClr val="ECECEC"/>
              </a:gs>
              <a:gs pos="100000">
                <a:srgbClr val="D1D0D0"/>
              </a:gs>
            </a:gsLst>
            <a:lin ang="6120000" scaled="1"/>
          </a:gradFill>
          <a:ln>
            <a:solidFill>
              <a:srgbClr val="DEDE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ОБЩЕСТВЕННОЕ МНЕНИЕ О НАИБОЛЕЕ ЭФФЕКТИВНЫХ МЕРАХ БОРЬБЫ С НАРКОМАНИЕЙ</a:t>
            </a:r>
            <a:endParaRPr lang="en-US" altLang="ru-RU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4" name="Picture 9" descr="mv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88640"/>
            <a:ext cx="1800225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Диаграмма 4">
            <a:extLst>
              <a:ext uri="{FF2B5EF4-FFF2-40B4-BE49-F238E27FC236}">
                <a16:creationId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6="http://schemas.microsoft.com/office/drawing/2014/main" xmlns:lc="http://schemas.openxmlformats.org/drawingml/2006/lockedCanvas" id="{D7931B6D-9ACB-9642-8EA2-DF550EBF17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8779672"/>
              </p:ext>
            </p:extLst>
          </p:nvPr>
        </p:nvGraphicFramePr>
        <p:xfrm>
          <a:off x="539552" y="1267777"/>
          <a:ext cx="7632848" cy="5329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331640" y="116632"/>
            <a:ext cx="741682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КРИТЕРИИ</a:t>
            </a:r>
            <a:endPara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показателям оценки развития наркоситуации</a:t>
            </a:r>
          </a:p>
          <a:p>
            <a:pPr algn="ctr"/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Нижегородской области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2023 год (в сравнении с РФ, ПФО)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9" descr="mv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584" y="116633"/>
            <a:ext cx="1228056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67544" y="5733256"/>
          <a:ext cx="2769870" cy="731520"/>
        </p:xfrm>
        <a:graphic>
          <a:graphicData uri="http://schemas.openxmlformats.org/drawingml/2006/table">
            <a:tbl>
              <a:tblPr/>
              <a:tblGrid>
                <a:gridCol w="608965"/>
                <a:gridCol w="1170305"/>
                <a:gridCol w="990600"/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Цвета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нейтральное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зеленый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FB7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сложное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желтый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5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предкризисное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оранжевый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87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кризисное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красный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B4B"/>
                    </a:solidFill>
                  </a:tcPr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3707904" y="5733256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Отнесение оценочных показателей: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«нейтральное» – от 0 до 25 баллов включительно; «сложное»/ «напряженное»– свыше 25 до 50 баллов включительно; «предкризисное» – свыше 50 до 75 баллов включительно; «кризисное» – свыше 75 до 100 баллов.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7045957"/>
              </p:ext>
            </p:extLst>
          </p:nvPr>
        </p:nvGraphicFramePr>
        <p:xfrm>
          <a:off x="323528" y="980729"/>
          <a:ext cx="8291265" cy="4608510"/>
        </p:xfrm>
        <a:graphic>
          <a:graphicData uri="http://schemas.openxmlformats.org/drawingml/2006/table">
            <a:tbl>
              <a:tblPr/>
              <a:tblGrid>
                <a:gridCol w="3144653"/>
                <a:gridCol w="1266248"/>
                <a:gridCol w="1266248"/>
                <a:gridCol w="1307058"/>
                <a:gridCol w="1307058"/>
              </a:tblGrid>
              <a:tr h="21652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Показатели оценки наркоситуации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(в баллах)</a:t>
                      </a: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indent="-68580"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РФ</a:t>
                      </a:r>
                    </a:p>
                    <a:p>
                      <a:pPr indent="-68580"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 2022 год</a:t>
                      </a: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R="45720"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ПФО</a:t>
                      </a:r>
                    </a:p>
                    <a:p>
                      <a:pPr marR="45720"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 2022 год</a:t>
                      </a: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Нижегородская область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65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2022 год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2023 год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30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Вовлеченность населения в незаконный оборот наркотиков</a:t>
                      </a: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18,3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нейтральное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15,9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нейтральное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24,5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нейтральное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35,4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напряженное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53"/>
                    </a:solidFill>
                  </a:tcPr>
                </a:tc>
              </a:tr>
              <a:tr h="4330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Уровень вовлеченности несовершеннолетних в незаконный оборот наркотиков</a:t>
                      </a: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17,2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нейтральное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14,5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нейтральное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19,3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нейтральное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10,4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нейтральное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</a:tr>
              <a:tr h="4330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Криминогенность наркомании</a:t>
                      </a: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17,8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нейтральное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17,0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нейтральное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25,9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напряженное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5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29,9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напряженное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53"/>
                    </a:solidFill>
                  </a:tcPr>
                </a:tc>
              </a:tr>
              <a:tr h="4330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Уровень криминогенности наркомании среди несовершеннолетних</a:t>
                      </a: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14,6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нейтральное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13,2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нейтральное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16,6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нейтральное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8,7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нейтральное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</a:tr>
              <a:tr h="6495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Уровень первичной заболеваемости наркологическими расстройствами, связанными с употреблением наркотиков</a:t>
                      </a: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28,3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напряженное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5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25,9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напряженное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5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18,6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нейтральное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31,8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напряженное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53"/>
                    </a:solidFill>
                  </a:tcPr>
                </a:tc>
              </a:tr>
              <a:tr h="4330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Количество отравлений наркотиками</a:t>
                      </a: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11,6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нейтральное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9,8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нейтральное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9,4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нейтральное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13,5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нейтральное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</a:tr>
              <a:tr h="4330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Количество отравлений наркотиками среди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несовершеннолетних</a:t>
                      </a: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11,7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нейтральное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7,0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нейтральное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22,3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нейтральное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2,7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нейтральное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</a:tr>
              <a:tr h="4330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Количество смертельных отравлений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наркотиками</a:t>
                      </a: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26,5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напряженное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5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20,4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нейтральное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14,0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нейтральное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11,6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нейтральное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</a:tr>
              <a:tr h="494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Итоговая оценка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(среднее значение)</a:t>
                      </a: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22,4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нейтральное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18,9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нейтральное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24,5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нейтральное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18,0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нейтральное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641" marR="546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4"/>
          <p:cNvSpPr/>
          <p:nvPr/>
        </p:nvSpPr>
        <p:spPr>
          <a:xfrm>
            <a:off x="683568" y="4293096"/>
            <a:ext cx="8064896" cy="2232248"/>
          </a:xfrm>
          <a:prstGeom prst="rec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50800" tIns="50800" rIns="50800" bIns="50800" spcCol="1270" anchor="ctr"/>
          <a:lstStyle/>
          <a:p>
            <a:pPr algn="ctr"/>
            <a:endParaRPr lang="ru-RU" sz="2200" dirty="0"/>
          </a:p>
        </p:txBody>
      </p:sp>
      <p:pic>
        <p:nvPicPr>
          <p:cNvPr id="110" name="Рисунок 109"/>
          <p:cNvPicPr/>
          <p:nvPr/>
        </p:nvPicPr>
        <p:blipFill rotWithShape="1">
          <a:blip r:embed="rId3"/>
          <a:srcRect l="34292" t="13432" r="28175" b="15579"/>
          <a:stretch/>
        </p:blipFill>
        <p:spPr bwMode="auto">
          <a:xfrm>
            <a:off x="323528" y="722175"/>
            <a:ext cx="5877590" cy="61142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462" name="Picture 9" descr="mv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44624"/>
            <a:ext cx="1264567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547664" y="188640"/>
            <a:ext cx="7200900" cy="504056"/>
          </a:xfrm>
          <a:prstGeom prst="rect">
            <a:avLst/>
          </a:prstGeom>
          <a:gradFill>
            <a:gsLst>
              <a:gs pos="46720">
                <a:srgbClr val="ECECEC"/>
              </a:gs>
              <a:gs pos="10000">
                <a:srgbClr val="ECECEC"/>
              </a:gs>
              <a:gs pos="100000">
                <a:srgbClr val="D1D0D0"/>
              </a:gs>
            </a:gsLst>
            <a:lin ang="6120000" scaled="1"/>
          </a:gradFill>
          <a:ln>
            <a:solidFill>
              <a:srgbClr val="DEDE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ИТОГОВЫЙ ПОКАЗАТЕЛЬ ОЦЕНКИ РАЗВИТИЯ НАРКОСИТУАЦИИ 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24" name="Таблица 323"/>
          <p:cNvGraphicFramePr>
            <a:graphicFrameLocks noGrp="1"/>
          </p:cNvGraphicFramePr>
          <p:nvPr/>
        </p:nvGraphicFramePr>
        <p:xfrm>
          <a:off x="6156176" y="2780928"/>
          <a:ext cx="2232245" cy="2847952"/>
        </p:xfrm>
        <a:graphic>
          <a:graphicData uri="http://schemas.openxmlformats.org/drawingml/2006/table">
            <a:tbl>
              <a:tblPr/>
              <a:tblGrid>
                <a:gridCol w="772701"/>
                <a:gridCol w="120197"/>
                <a:gridCol w="446449"/>
                <a:gridCol w="446449"/>
                <a:gridCol w="446449"/>
              </a:tblGrid>
              <a:tr h="543700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Критерии состояния наркоситуации: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3700">
                <a:tc>
                  <a:txBody>
                    <a:bodyPr/>
                    <a:lstStyle/>
                    <a:p>
                      <a:pPr algn="l" fontAlgn="b"/>
                      <a:endParaRPr lang="ru-RU" sz="12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1" i="0" u="none" strike="noStrike">
                        <a:solidFill>
                          <a:srgbClr val="FFFFFF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1" i="0" u="none" strike="noStrike">
                        <a:solidFill>
                          <a:srgbClr val="FFFFFF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Зеленый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latin typeface="Times New Roman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нейтральное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Желтый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5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latin typeface="Times New Roman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напряженное</a:t>
                      </a:r>
                      <a:endParaRPr lang="ru-RU" sz="1000" b="0" i="0" u="none" strike="noStrik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Оранжевый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87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latin typeface="Times New Roman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предкризисное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Красный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B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latin typeface="Times New Roman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критическое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2" name="Picture 9" descr="mv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1180"/>
            <a:ext cx="1156047" cy="733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4"/>
          <p:cNvSpPr/>
          <p:nvPr/>
        </p:nvSpPr>
        <p:spPr>
          <a:xfrm>
            <a:off x="683568" y="4293096"/>
            <a:ext cx="8064896" cy="2232248"/>
          </a:xfrm>
          <a:prstGeom prst="rec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50800" tIns="50800" rIns="50800" bIns="50800" spcCol="1270" anchor="ctr"/>
          <a:lstStyle/>
          <a:p>
            <a:pPr algn="ctr"/>
            <a:endParaRPr lang="ru-RU" sz="2200" dirty="0"/>
          </a:p>
        </p:txBody>
      </p:sp>
      <p:graphicFrame>
        <p:nvGraphicFramePr>
          <p:cNvPr id="222" name="Таблица 221"/>
          <p:cNvGraphicFramePr>
            <a:graphicFrameLocks noGrp="1"/>
          </p:cNvGraphicFramePr>
          <p:nvPr/>
        </p:nvGraphicFramePr>
        <p:xfrm>
          <a:off x="6156176" y="2780928"/>
          <a:ext cx="2232245" cy="2847952"/>
        </p:xfrm>
        <a:graphic>
          <a:graphicData uri="http://schemas.openxmlformats.org/drawingml/2006/table">
            <a:tbl>
              <a:tblPr/>
              <a:tblGrid>
                <a:gridCol w="772701"/>
                <a:gridCol w="120197"/>
                <a:gridCol w="446449"/>
                <a:gridCol w="446449"/>
                <a:gridCol w="446449"/>
              </a:tblGrid>
              <a:tr h="543700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Критерии состояния наркоситуации: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3700">
                <a:tc>
                  <a:txBody>
                    <a:bodyPr/>
                    <a:lstStyle/>
                    <a:p>
                      <a:pPr algn="l" fontAlgn="b"/>
                      <a:endParaRPr lang="ru-RU" sz="12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1" i="0" u="none" strike="noStrike">
                        <a:solidFill>
                          <a:srgbClr val="FFFFFF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1" i="0" u="none" strike="noStrike">
                        <a:solidFill>
                          <a:srgbClr val="FFFFFF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Зеленый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latin typeface="Times New Roman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нейтральное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Желтый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5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latin typeface="Times New Roman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напряженное</a:t>
                      </a:r>
                      <a:endParaRPr lang="ru-RU" sz="1000" b="0" i="0" u="none" strike="noStrik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Оранжевый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87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latin typeface="Times New Roman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предкризисное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Красный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B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latin typeface="Times New Roman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критическое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10" name="Рисунок 109"/>
          <p:cNvPicPr/>
          <p:nvPr/>
        </p:nvPicPr>
        <p:blipFill rotWithShape="1">
          <a:blip r:embed="rId4"/>
          <a:srcRect l="33988" t="12444" r="28803" b="15013"/>
          <a:stretch/>
        </p:blipFill>
        <p:spPr bwMode="auto">
          <a:xfrm>
            <a:off x="323528" y="764704"/>
            <a:ext cx="5688632" cy="60932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331641" y="188640"/>
            <a:ext cx="7344816" cy="576064"/>
          </a:xfrm>
          <a:prstGeom prst="rect">
            <a:avLst/>
          </a:prstGeom>
          <a:gradFill>
            <a:gsLst>
              <a:gs pos="46720">
                <a:srgbClr val="ECECEC"/>
              </a:gs>
              <a:gs pos="10000">
                <a:srgbClr val="ECECEC"/>
              </a:gs>
              <a:gs pos="100000">
                <a:srgbClr val="D1D0D0"/>
              </a:gs>
            </a:gsLst>
            <a:lin ang="6120000" scaled="1"/>
          </a:gradFill>
          <a:ln>
            <a:solidFill>
              <a:srgbClr val="DEDE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1600" b="1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ВОВЛЕЧЕННОСТЬ НАСЕЛЕНИЯ В НЕЗАКОННЫЙ ОБОРОТ НАРКОТИКОВ</a:t>
            </a:r>
            <a:endParaRPr lang="en-US" altLang="ru-RU" sz="16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2" name="Picture 9" descr="mv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4624"/>
            <a:ext cx="1152129" cy="733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475656" y="116632"/>
            <a:ext cx="7200900" cy="648370"/>
          </a:xfrm>
          <a:prstGeom prst="rect">
            <a:avLst/>
          </a:prstGeom>
          <a:gradFill>
            <a:gsLst>
              <a:gs pos="46720">
                <a:srgbClr val="ECECEC"/>
              </a:gs>
              <a:gs pos="10000">
                <a:srgbClr val="ECECEC"/>
              </a:gs>
              <a:gs pos="100000">
                <a:srgbClr val="D1D0D0"/>
              </a:gs>
            </a:gsLst>
            <a:lin ang="6120000" scaled="1"/>
          </a:gradFill>
          <a:ln>
            <a:solidFill>
              <a:srgbClr val="DEDE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УРОВЕНЬ ВОВЛЕЧЕННОСТИ НЕСОВЕРШЕННОЛЕТНИХ В НЕЗАКОННЫЙ ОБОРОТ НАРКОТИКОВ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17" name="Таблица 2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5743091"/>
              </p:ext>
            </p:extLst>
          </p:nvPr>
        </p:nvGraphicFramePr>
        <p:xfrm>
          <a:off x="6418078" y="2204864"/>
          <a:ext cx="2232245" cy="2919960"/>
        </p:xfrm>
        <a:graphic>
          <a:graphicData uri="http://schemas.openxmlformats.org/drawingml/2006/table">
            <a:tbl>
              <a:tblPr/>
              <a:tblGrid>
                <a:gridCol w="772701"/>
                <a:gridCol w="120197"/>
                <a:gridCol w="446449"/>
                <a:gridCol w="446449"/>
                <a:gridCol w="446449"/>
              </a:tblGrid>
              <a:tr h="615708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Критерии состояния наркоситуации: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3700">
                <a:tc>
                  <a:txBody>
                    <a:bodyPr/>
                    <a:lstStyle/>
                    <a:p>
                      <a:pPr algn="l" fontAlgn="b"/>
                      <a:endParaRPr lang="ru-RU" sz="12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1" i="0" u="none" strike="noStrike">
                        <a:solidFill>
                          <a:srgbClr val="FFFFFF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1" i="0" u="none" strike="noStrike">
                        <a:solidFill>
                          <a:srgbClr val="FFFFFF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Зеленый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latin typeface="Times New Roman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нейтральное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Желтый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5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latin typeface="Times New Roman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напряженное</a:t>
                      </a:r>
                      <a:endParaRPr lang="ru-RU" sz="1000" b="0" i="0" u="none" strike="noStrik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Оранжевый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87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latin typeface="Times New Roman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предкризисное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Красный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B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latin typeface="Times New Roman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критическое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09" name="Рисунок 108"/>
          <p:cNvPicPr/>
          <p:nvPr/>
        </p:nvPicPr>
        <p:blipFill rotWithShape="1">
          <a:blip r:embed="rId4"/>
          <a:srcRect l="33776" t="17561" r="26853" b="11209"/>
          <a:stretch/>
        </p:blipFill>
        <p:spPr bwMode="auto">
          <a:xfrm>
            <a:off x="179512" y="859621"/>
            <a:ext cx="6147725" cy="59632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2" name="Picture 9" descr="mv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19" y="103189"/>
            <a:ext cx="1008113" cy="589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475656" y="116334"/>
            <a:ext cx="7200900" cy="432346"/>
          </a:xfrm>
          <a:prstGeom prst="rect">
            <a:avLst/>
          </a:prstGeom>
          <a:gradFill>
            <a:gsLst>
              <a:gs pos="46720">
                <a:srgbClr val="ECECEC"/>
              </a:gs>
              <a:gs pos="10000">
                <a:srgbClr val="ECECEC"/>
              </a:gs>
              <a:gs pos="100000">
                <a:srgbClr val="D1D0D0"/>
              </a:gs>
            </a:gsLst>
            <a:lin ang="6120000" scaled="1"/>
          </a:gradFill>
          <a:ln>
            <a:solidFill>
              <a:srgbClr val="DEDE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УРОВЕНЬ ПЕРВИЧНОЙ ЗАБОЛЕВАЕМОСТИ НАРКОМИНИЕЙ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22" name="Таблица 321"/>
          <p:cNvGraphicFramePr>
            <a:graphicFrameLocks noGrp="1"/>
          </p:cNvGraphicFramePr>
          <p:nvPr/>
        </p:nvGraphicFramePr>
        <p:xfrm>
          <a:off x="6156176" y="2924944"/>
          <a:ext cx="2232245" cy="2847952"/>
        </p:xfrm>
        <a:graphic>
          <a:graphicData uri="http://schemas.openxmlformats.org/drawingml/2006/table">
            <a:tbl>
              <a:tblPr/>
              <a:tblGrid>
                <a:gridCol w="772701"/>
                <a:gridCol w="120197"/>
                <a:gridCol w="446449"/>
                <a:gridCol w="446449"/>
                <a:gridCol w="446449"/>
              </a:tblGrid>
              <a:tr h="543700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Критерии состояния наркоситуации: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3700">
                <a:tc>
                  <a:txBody>
                    <a:bodyPr/>
                    <a:lstStyle/>
                    <a:p>
                      <a:pPr algn="l" fontAlgn="b"/>
                      <a:endParaRPr lang="ru-RU" sz="12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1" i="0" u="none" strike="noStrike">
                        <a:solidFill>
                          <a:srgbClr val="FFFFFF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1" i="0" u="none" strike="noStrike">
                        <a:solidFill>
                          <a:srgbClr val="FFFFFF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Зеленый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latin typeface="Times New Roman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нейтральное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Желтый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5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latin typeface="Times New Roman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напряженное</a:t>
                      </a:r>
                      <a:endParaRPr lang="ru-RU" sz="1000" b="0" i="0" u="none" strike="noStrik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Оранжевый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87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latin typeface="Times New Roman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предкризисное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Красный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B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latin typeface="Times New Roman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критическое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09" name="Рисунок 108"/>
          <p:cNvPicPr/>
          <p:nvPr/>
        </p:nvPicPr>
        <p:blipFill rotWithShape="1">
          <a:blip r:embed="rId4"/>
          <a:srcRect l="37681" t="17874" r="37692" b="37540"/>
          <a:stretch/>
        </p:blipFill>
        <p:spPr bwMode="auto">
          <a:xfrm>
            <a:off x="323529" y="548680"/>
            <a:ext cx="5544615" cy="59766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1" name="Таблица 110"/>
          <p:cNvGraphicFramePr>
            <a:graphicFrameLocks noGrp="1"/>
          </p:cNvGraphicFramePr>
          <p:nvPr/>
        </p:nvGraphicFramePr>
        <p:xfrm>
          <a:off x="6228184" y="2924944"/>
          <a:ext cx="2232245" cy="2847952"/>
        </p:xfrm>
        <a:graphic>
          <a:graphicData uri="http://schemas.openxmlformats.org/drawingml/2006/table">
            <a:tbl>
              <a:tblPr/>
              <a:tblGrid>
                <a:gridCol w="772701"/>
                <a:gridCol w="120197"/>
                <a:gridCol w="446449"/>
                <a:gridCol w="446449"/>
                <a:gridCol w="446449"/>
              </a:tblGrid>
              <a:tr h="543700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Критерии состояния наркоситуации: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3700">
                <a:tc>
                  <a:txBody>
                    <a:bodyPr/>
                    <a:lstStyle/>
                    <a:p>
                      <a:pPr algn="l" fontAlgn="b"/>
                      <a:endParaRPr lang="ru-RU" sz="12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1" i="0" u="none" strike="noStrike">
                        <a:solidFill>
                          <a:srgbClr val="FFFFFF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1" i="0" u="none" strike="noStrike">
                        <a:solidFill>
                          <a:srgbClr val="FFFFFF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Зеленый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latin typeface="Times New Roman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нейтральное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Желтый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5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latin typeface="Times New Roman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напряженное</a:t>
                      </a:r>
                      <a:endParaRPr lang="ru-RU" sz="1000" b="0" i="0" u="none" strike="noStrik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Оранжевый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87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latin typeface="Times New Roman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предкризисное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Красный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B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latin typeface="Times New Roman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критическое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9462" name="Picture 9" descr="mv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6633"/>
            <a:ext cx="129614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619672" y="188640"/>
            <a:ext cx="7200900" cy="648370"/>
          </a:xfrm>
          <a:prstGeom prst="rect">
            <a:avLst/>
          </a:prstGeom>
          <a:gradFill>
            <a:gsLst>
              <a:gs pos="46720">
                <a:srgbClr val="ECECEC"/>
              </a:gs>
              <a:gs pos="10000">
                <a:srgbClr val="ECECEC"/>
              </a:gs>
              <a:gs pos="100000">
                <a:srgbClr val="D1D0D0"/>
              </a:gs>
            </a:gsLst>
            <a:lin ang="6120000" scaled="1"/>
          </a:gradFill>
          <a:ln>
            <a:solidFill>
              <a:srgbClr val="DEDE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СМЕРТНОСТЬ, СВЯЗАННАЯ С ОСТРЫМ ОТРАВЛЕНИЕМ НАРКОТИКАМИ</a:t>
            </a:r>
          </a:p>
        </p:txBody>
      </p:sp>
      <p:pic>
        <p:nvPicPr>
          <p:cNvPr id="109" name="Рисунок 108"/>
          <p:cNvPicPr/>
          <p:nvPr/>
        </p:nvPicPr>
        <p:blipFill rotWithShape="1">
          <a:blip r:embed="rId4"/>
          <a:srcRect l="33329" t="20257" r="27206" b="8555"/>
          <a:stretch/>
        </p:blipFill>
        <p:spPr bwMode="auto">
          <a:xfrm>
            <a:off x="323528" y="836712"/>
            <a:ext cx="5801614" cy="602128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Диаграмма 8">
            <a:extLst>
              <a:ext uri="{FF2B5EF4-FFF2-40B4-BE49-F238E27FC236}">
                <a16:creationId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6="http://schemas.microsoft.com/office/drawing/2014/main" xmlns:lc="http://schemas.openxmlformats.org/drawingml/2006/lockedCanvas" id="{5A4B9AB5-7E13-5B4C-8DEC-10B5A731F8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4960172"/>
              </p:ext>
            </p:extLst>
          </p:nvPr>
        </p:nvGraphicFramePr>
        <p:xfrm>
          <a:off x="179512" y="1196752"/>
          <a:ext cx="8569076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619672" y="188641"/>
            <a:ext cx="7128916" cy="936104"/>
          </a:xfrm>
          <a:prstGeom prst="rect">
            <a:avLst/>
          </a:prstGeom>
          <a:gradFill>
            <a:gsLst>
              <a:gs pos="46720">
                <a:srgbClr val="ECECEC"/>
              </a:gs>
              <a:gs pos="10000">
                <a:srgbClr val="ECECEC"/>
              </a:gs>
              <a:gs pos="100000">
                <a:srgbClr val="D1D0D0"/>
              </a:gs>
            </a:gsLst>
            <a:lin ang="6120000" scaled="1"/>
          </a:gradFill>
          <a:ln>
            <a:solidFill>
              <a:srgbClr val="DEDE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Оценка распространенности наркомании в обществе</a:t>
            </a:r>
            <a:endParaRPr lang="en-US" altLang="ru-RU" sz="24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4" name="Picture 9" descr="mv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1368152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63689" y="260351"/>
            <a:ext cx="6912767" cy="792386"/>
          </a:xfrm>
          <a:prstGeom prst="rect">
            <a:avLst/>
          </a:prstGeom>
          <a:gradFill>
            <a:gsLst>
              <a:gs pos="46720">
                <a:srgbClr val="ECECEC"/>
              </a:gs>
              <a:gs pos="10000">
                <a:srgbClr val="ECECEC"/>
              </a:gs>
              <a:gs pos="100000">
                <a:srgbClr val="D1D0D0"/>
              </a:gs>
            </a:gsLst>
            <a:lin ang="6120000" scaled="1"/>
          </a:gradFill>
          <a:ln>
            <a:solidFill>
              <a:srgbClr val="DEDE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sz="13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4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проблемы наркомании в России</a:t>
            </a:r>
            <a:endParaRPr lang="ru-RU" sz="24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4" name="Picture 9" descr="mv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1" y="188640"/>
            <a:ext cx="1584177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Диаграмма 4">
            <a:extLst>
              <a:ext uri="{FF2B5EF4-FFF2-40B4-BE49-F238E27FC236}">
                <a16:creationId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6="http://schemas.microsoft.com/office/drawing/2014/main" xmlns:lc="http://schemas.openxmlformats.org/drawingml/2006/lockedCanvas" id="{A3C3C688-9BA3-B945-BCED-B4414F3212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1807245"/>
              </p:ext>
            </p:extLst>
          </p:nvPr>
        </p:nvGraphicFramePr>
        <p:xfrm>
          <a:off x="179511" y="1268760"/>
          <a:ext cx="8496945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1161</TotalTime>
  <Words>384</Words>
  <Application>Microsoft Office PowerPoint</Application>
  <PresentationFormat>Экран (4:3)</PresentationFormat>
  <Paragraphs>191</Paragraphs>
  <Slides>12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Century Schoolbook</vt:lpstr>
      <vt:lpstr>Times New Roman</vt:lpstr>
      <vt:lpstr>Wingdings</vt:lpstr>
      <vt:lpstr>Wingdings 2</vt:lpstr>
      <vt:lpstr>Эркер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okobzan</dc:creator>
  <cp:lastModifiedBy>ochistiakova16</cp:lastModifiedBy>
  <cp:revision>107</cp:revision>
  <dcterms:created xsi:type="dcterms:W3CDTF">2021-03-15T13:48:10Z</dcterms:created>
  <dcterms:modified xsi:type="dcterms:W3CDTF">2024-06-04T07:08:41Z</dcterms:modified>
</cp:coreProperties>
</file>