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7" r:id="rId9"/>
    <p:sldId id="264" r:id="rId10"/>
    <p:sldId id="269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FF00"/>
    <a:srgbClr val="FDF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82" autoAdjust="0"/>
  </p:normalViewPr>
  <p:slideViewPr>
    <p:cSldViewPr>
      <p:cViewPr>
        <p:scale>
          <a:sx n="90" d="100"/>
          <a:sy n="90" d="100"/>
        </p:scale>
        <p:origin x="594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ksandrashmurak\Downloads\&#1052;&#1072;&#1089;&#1089;&#1080;&#1074;%20&#1085;&#1080;&#1078;&#1085;&#1080;&#1080;&#774;%20&#1085;&#1086;&#1074;&#1075;&#1086;&#1088;&#1086;&#1076;-2%20&#1089;%20&#1076;&#1080;&#1072;&#1075;&#1088;&#1072;&#1084;&#1084;&#1072;&#1084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6C-514E-B9B8-EE3E06EE7601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6C-514E-B9B8-EE3E06EE7601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6C-514E-B9B8-EE3E06EE7601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6C-514E-B9B8-EE3E06EE7601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6C-514E-B9B8-EE3E06EE76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Диаграммы!$A$100:$A$104</c:f>
              <c:strCache>
                <c:ptCount val="5"/>
                <c:pt idx="0">
                  <c:v>Широко распространена;</c:v>
                </c:pt>
                <c:pt idx="1">
                  <c:v>Распространена, но не больше, чем везде;</c:v>
                </c:pt>
                <c:pt idx="2">
                  <c:v>Распространена, но меньше, чем везде;</c:v>
                </c:pt>
                <c:pt idx="3">
                  <c:v>Совсем не распространена;</c:v>
                </c:pt>
                <c:pt idx="4">
                  <c:v>Затрудняюсь ответить.</c:v>
                </c:pt>
              </c:strCache>
            </c:strRef>
          </c:cat>
          <c:val>
            <c:numRef>
              <c:f>Диаграммы!$B$100:$B$104</c:f>
              <c:numCache>
                <c:formatCode>0.0%</c:formatCode>
                <c:ptCount val="5"/>
                <c:pt idx="0">
                  <c:v>9.6500000000000002E-2</c:v>
                </c:pt>
                <c:pt idx="1">
                  <c:v>0.33700000000000002</c:v>
                </c:pt>
                <c:pt idx="2">
                  <c:v>0.1885</c:v>
                </c:pt>
                <c:pt idx="3">
                  <c:v>7.0000000000000007E-2</c:v>
                </c:pt>
                <c:pt idx="4">
                  <c:v>0.308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06C-514E-B9B8-EE3E06EE7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0611121695653"/>
          <c:y val="0.19783784988802411"/>
          <c:w val="0.35039181214456849"/>
          <c:h val="0.63217208321882368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48-FB45-BE4D-6BFE68C49F9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48-FB45-BE4D-6BFE68C49F9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48-FB45-BE4D-6BFE68C49F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Лист2!$A$16:$A$18</c:f>
              <c:strCache>
                <c:ptCount val="3"/>
                <c:pt idx="0">
                  <c:v>Да, это серьезная проблема для нашей страны</c:v>
                </c:pt>
                <c:pt idx="1">
                  <c:v>Нет. Данная проблема не столь серьезна по сравнению с другими</c:v>
                </c:pt>
                <c:pt idx="2">
                  <c:v>Проблема наркомании меня не волнует</c:v>
                </c:pt>
              </c:strCache>
            </c:strRef>
          </c:cat>
          <c:val>
            <c:numRef>
              <c:f>Лист2!$B$16:$B$18</c:f>
              <c:numCache>
                <c:formatCode>0.0</c:formatCode>
                <c:ptCount val="3"/>
                <c:pt idx="0">
                  <c:v>43.6</c:v>
                </c:pt>
                <c:pt idx="1">
                  <c:v>48.05</c:v>
                </c:pt>
                <c:pt idx="2">
                  <c:v>8.3000000000000007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548-FB45-BE4D-6BFE68C49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40338716258939"/>
          <c:y val="0.27436797563033538"/>
          <c:w val="0.32970674597941868"/>
          <c:h val="0.49654805622198134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9B-1140-93C6-9E2EEF6C59A9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9B-1140-93C6-9E2EEF6C59A9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9B-1140-93C6-9E2EEF6C59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Диаграммы!$A$117:$A$119</c:f>
              <c:strCache>
                <c:ptCount val="3"/>
                <c:pt idx="0">
                  <c:v>Из личного опыта;</c:v>
                </c:pt>
                <c:pt idx="1">
                  <c:v>Из опыта друзей, знакомых;</c:v>
                </c:pt>
                <c:pt idx="2">
                  <c:v>Из информации в СМИ, сети Интернет.</c:v>
                </c:pt>
              </c:strCache>
            </c:strRef>
          </c:cat>
          <c:val>
            <c:numRef>
              <c:f>Диаграммы!$B$117:$B$119</c:f>
              <c:numCache>
                <c:formatCode>0.0%</c:formatCode>
                <c:ptCount val="3"/>
                <c:pt idx="0">
                  <c:v>7.6999999999999999E-2</c:v>
                </c:pt>
                <c:pt idx="1">
                  <c:v>0.1585</c:v>
                </c:pt>
                <c:pt idx="2">
                  <c:v>0.76449999999999996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C9B-1140-93C6-9E2EEF6C59A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455003533622971"/>
          <c:y val="0.25923779031767036"/>
          <c:w val="0.31395530982017655"/>
          <c:h val="0.32576971967039736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Диаграммы!$I$124:$I$131</c:f>
              <c:strCache>
                <c:ptCount val="8"/>
                <c:pt idx="0">
                  <c:v>Слабость профилактической работы</c:v>
                </c:pt>
                <c:pt idx="1">
                  <c:v>Плохая работа правоохранительных органов</c:v>
                </c:pt>
                <c:pt idx="2">
                  <c:v>Влияние массовой культуры и СМИ</c:v>
                </c:pt>
                <c:pt idx="3">
                  <c:v>Безработица, экономические проблемы</c:v>
                </c:pt>
                <c:pt idx="4">
                  <c:v>Излишняя свобода, отсутствие организованного досуга</c:v>
                </c:pt>
                <c:pt idx="5">
                  <c:v>Влияние наркобизнеса, доступность наркотиков</c:v>
                </c:pt>
                <c:pt idx="6">
                  <c:v>Неудовлетворенность жизнью, социальное неблагополучие</c:v>
                </c:pt>
                <c:pt idx="7">
                  <c:v>Моральная деградация общества, вседозволенность</c:v>
                </c:pt>
              </c:strCache>
            </c:strRef>
          </c:cat>
          <c:val>
            <c:numRef>
              <c:f>Диаграммы!$J$124:$J$131</c:f>
              <c:numCache>
                <c:formatCode>0.0</c:formatCode>
                <c:ptCount val="8"/>
                <c:pt idx="0">
                  <c:v>5.250854162920338</c:v>
                </c:pt>
                <c:pt idx="1">
                  <c:v>6.185937780974645</c:v>
                </c:pt>
                <c:pt idx="2">
                  <c:v>9.5846070850566445</c:v>
                </c:pt>
                <c:pt idx="3">
                  <c:v>10.213990289516275</c:v>
                </c:pt>
                <c:pt idx="4">
                  <c:v>11.976263262003236</c:v>
                </c:pt>
                <c:pt idx="5">
                  <c:v>17.173170293112751</c:v>
                </c:pt>
                <c:pt idx="6">
                  <c:v>19.115267038302463</c:v>
                </c:pt>
                <c:pt idx="7">
                  <c:v>20.499910088113648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39-3945-9C2C-030B1C77547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9350592"/>
        <c:axId val="229350984"/>
      </c:barChart>
      <c:catAx>
        <c:axId val="229350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50984"/>
        <c:crosses val="autoZero"/>
        <c:auto val="1"/>
        <c:lblAlgn val="ctr"/>
        <c:lblOffset val="100"/>
        <c:noMultiLvlLbl val="0"/>
      </c:catAx>
      <c:valAx>
        <c:axId val="2293509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5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Диаграммы!$I$142:$I$153</c:f>
              <c:strCache>
                <c:ptCount val="12"/>
                <c:pt idx="0">
                  <c:v>Другое (впишите)</c:v>
                </c:pt>
                <c:pt idx="1">
                  <c:v>Специальные концерты, фестивали</c:v>
                </c:pt>
                <c:pt idx="2">
                  <c:v>Публикации в Интернете, специализированные сайты</c:v>
                </c:pt>
                <c:pt idx="3">
                  <c:v>Тематические программы и фильмы на телевидении</c:v>
                </c:pt>
                <c:pt idx="4">
                  <c:v>Лекции и беседы в учебных заведениях</c:v>
                </c:pt>
                <c:pt idx="5">
                  <c:v>Принудительное лечение наркоманов</c:v>
                </c:pt>
                <c:pt idx="6">
                  <c:v>Повышение доступности помощи психологов, психотерапевтов</c:v>
                </c:pt>
                <c:pt idx="7">
                  <c:v>Физкультурные и спортивные мероприятия</c:v>
                </c:pt>
                <c:pt idx="8">
                  <c:v>Выступления бывших наркоманов</c:v>
                </c:pt>
                <c:pt idx="9">
                  <c:v>Ужесточение мер наказания за наркопреступления</c:v>
                </c:pt>
                <c:pt idx="10">
                  <c:v>Расширение работы с молодежью</c:v>
                </c:pt>
                <c:pt idx="11">
                  <c:v>Беседы специалистов-наркологов с родителями учащихся, студентов</c:v>
                </c:pt>
              </c:strCache>
            </c:strRef>
          </c:cat>
          <c:val>
            <c:numRef>
              <c:f>Диаграммы!$J$142:$J$153</c:f>
              <c:numCache>
                <c:formatCode>0.0</c:formatCode>
                <c:ptCount val="12"/>
                <c:pt idx="0">
                  <c:v>0.8</c:v>
                </c:pt>
                <c:pt idx="1">
                  <c:v>13.8</c:v>
                </c:pt>
                <c:pt idx="2">
                  <c:v>21.65</c:v>
                </c:pt>
                <c:pt idx="3">
                  <c:v>22.9</c:v>
                </c:pt>
                <c:pt idx="4">
                  <c:v>34.1</c:v>
                </c:pt>
                <c:pt idx="5">
                  <c:v>34.200000000000003</c:v>
                </c:pt>
                <c:pt idx="6">
                  <c:v>39.700000000000003</c:v>
                </c:pt>
                <c:pt idx="7">
                  <c:v>39.9</c:v>
                </c:pt>
                <c:pt idx="8">
                  <c:v>41.65</c:v>
                </c:pt>
                <c:pt idx="9">
                  <c:v>43</c:v>
                </c:pt>
                <c:pt idx="10">
                  <c:v>48.05</c:v>
                </c:pt>
                <c:pt idx="11">
                  <c:v>52.05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53-CF4A-BB8C-893899C7B9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27295848"/>
        <c:axId val="227302904"/>
      </c:barChart>
      <c:catAx>
        <c:axId val="227295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302904"/>
        <c:crosses val="autoZero"/>
        <c:auto val="1"/>
        <c:lblAlgn val="ctr"/>
        <c:lblOffset val="100"/>
        <c:noMultiLvlLbl val="0"/>
      </c:catAx>
      <c:valAx>
        <c:axId val="22730290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295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42F1E-BCAE-43DC-BD3F-0B3A32EB3ADC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9E893-2098-4B9E-8B5C-D333CEDCF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7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3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4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4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3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5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44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6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32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7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1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62720"/>
            <a:ext cx="7851948" cy="523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71600" y="1700808"/>
            <a:ext cx="7885384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состоянии наркоситуации 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Нижегородской области 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итогам  2023 года» </a:t>
            </a: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568952" cy="1008063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altLang="ru-RU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altLang="ru-RU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Аппарат антинаркотической комиссии </a:t>
            </a:r>
          </a:p>
          <a:p>
            <a:pPr algn="r">
              <a:defRPr/>
            </a:pPr>
            <a:r>
              <a:rPr lang="ru-RU" altLang="ru-RU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  <a:endParaRPr lang="en-US" alt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60648"/>
            <a:ext cx="139584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9" y="260351"/>
            <a:ext cx="6912767" cy="79238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3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информации о </a:t>
            </a:r>
            <a:r>
              <a:rPr lang="ru-RU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наркомании в </a:t>
            </a:r>
            <a:r>
              <a:rPr lang="ru-RU" sz="2400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общстве</a:t>
            </a:r>
            <a:r>
              <a:rPr lang="ru-RU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158417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7F8C1A1-4FDE-B5B7-2C28-48132F083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415538"/>
              </p:ext>
            </p:extLst>
          </p:nvPr>
        </p:nvGraphicFramePr>
        <p:xfrm>
          <a:off x="179511" y="1196752"/>
          <a:ext cx="8496945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384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9" y="260350"/>
            <a:ext cx="7200924" cy="1008063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распространения наркомании</a:t>
            </a:r>
            <a:endParaRPr lang="en-US" alt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1512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17AFEFD-212E-8844-A4DB-A7E266E96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991115"/>
              </p:ext>
            </p:extLst>
          </p:nvPr>
        </p:nvGraphicFramePr>
        <p:xfrm>
          <a:off x="683568" y="1483677"/>
          <a:ext cx="7416824" cy="511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9" y="260350"/>
            <a:ext cx="7200924" cy="1008063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ОБЩЕСТВЕННОЕ МНЕНИЕ О НАИБОЛЕЕ ЭФФЕКТИВНЫХ МЕРАХ БОРЬБЫ С НАРКОМАНИЕЙ</a:t>
            </a:r>
            <a:endParaRPr lang="en-US" altLang="ru-RU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18002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7931B6D-9ACB-9642-8EA2-DF550EBF1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8779672"/>
              </p:ext>
            </p:extLst>
          </p:nvPr>
        </p:nvGraphicFramePr>
        <p:xfrm>
          <a:off x="539552" y="1267777"/>
          <a:ext cx="7632848" cy="532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116632"/>
            <a:ext cx="74168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показателям оценки развития наркоситуации</a:t>
            </a: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Нижегородской области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2023 год (в сравнении с РФ, ПФО)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4" y="116633"/>
            <a:ext cx="12280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5733256"/>
          <a:ext cx="2769870" cy="731520"/>
        </p:xfrm>
        <a:graphic>
          <a:graphicData uri="http://schemas.openxmlformats.org/drawingml/2006/table">
            <a:tbl>
              <a:tblPr/>
              <a:tblGrid>
                <a:gridCol w="608965"/>
                <a:gridCol w="1170305"/>
                <a:gridCol w="9906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Цвета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зеленый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желтый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предкризисное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оранжевый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кризисное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красный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07904" y="5733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Отнесение оценочных показателей: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«нейтральное» – от 0 до 25 баллов включительно; «сложное»/ «напряженное»– свыше 25 до 50 баллов включительно; «предкризисное» – свыше 50 до 75 баллов включительно; «кризисное» – свыше 75 до 100 баллов.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45957"/>
              </p:ext>
            </p:extLst>
          </p:nvPr>
        </p:nvGraphicFramePr>
        <p:xfrm>
          <a:off x="323528" y="980729"/>
          <a:ext cx="8291265" cy="4608510"/>
        </p:xfrm>
        <a:graphic>
          <a:graphicData uri="http://schemas.openxmlformats.org/drawingml/2006/table">
            <a:tbl>
              <a:tblPr/>
              <a:tblGrid>
                <a:gridCol w="3144653"/>
                <a:gridCol w="1266248"/>
                <a:gridCol w="1266248"/>
                <a:gridCol w="1307058"/>
                <a:gridCol w="1307058"/>
              </a:tblGrid>
              <a:tr h="2165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Показатели оценки наркоситуации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 баллах)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РФ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2022 год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ПФО</a:t>
                      </a:r>
                    </a:p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2022 год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Нижегородская область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Вовлеченность населения в незаконный оборот наркотиков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напряженное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</a:tr>
              <a:tr h="433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вовлеченности несовершеннолетних в незаконный оборот наркотиков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</a:tr>
              <a:tr h="433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Криминогенность наркомании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напряженное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напряженное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</a:tr>
              <a:tr h="433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криминогенности наркомании среди несовершеннолетних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</a:tr>
              <a:tr h="649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первичной заболеваемости наркологическими расстройствами, связанными с употреблением наркотиков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напряженное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напряженное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напряженное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</a:tr>
              <a:tr h="433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отравлений наркотиками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</a:tr>
              <a:tr h="433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отравлений наркотиками среди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несовершеннолетних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</a:tr>
              <a:tr h="433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смертельных отравлений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наркотиками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напряженное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</a:tr>
              <a:tr h="494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Итоговая оценка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(среднее значение)</a:t>
                      </a: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нейтральное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41" marR="546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pic>
        <p:nvPicPr>
          <p:cNvPr id="110" name="Рисунок 109"/>
          <p:cNvPicPr/>
          <p:nvPr/>
        </p:nvPicPr>
        <p:blipFill rotWithShape="1">
          <a:blip r:embed="rId3"/>
          <a:srcRect l="34292" t="13432" r="28175" b="15579"/>
          <a:stretch/>
        </p:blipFill>
        <p:spPr bwMode="auto">
          <a:xfrm>
            <a:off x="323528" y="722175"/>
            <a:ext cx="5877590" cy="6114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624"/>
            <a:ext cx="126456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47664" y="188640"/>
            <a:ext cx="7200900" cy="50405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ИТОГОВЫЙ ПОКАЗАТЕЛЬ ОЦЕНКИ РАЗВИТИЯ НАРКОСИТУАЦИИ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4" name="Таблица 323"/>
          <p:cNvGraphicFramePr>
            <a:graphicFrameLocks noGrp="1"/>
          </p:cNvGraphicFramePr>
          <p:nvPr/>
        </p:nvGraphicFramePr>
        <p:xfrm>
          <a:off x="6156176" y="2780928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напряженное</a:t>
                      </a:r>
                      <a:endParaRPr lang="ru-RU" sz="1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180"/>
            <a:ext cx="1156047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graphicFrame>
        <p:nvGraphicFramePr>
          <p:cNvPr id="222" name="Таблица 221"/>
          <p:cNvGraphicFramePr>
            <a:graphicFrameLocks noGrp="1"/>
          </p:cNvGraphicFramePr>
          <p:nvPr/>
        </p:nvGraphicFramePr>
        <p:xfrm>
          <a:off x="6156176" y="2780928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напряженное</a:t>
                      </a:r>
                      <a:endParaRPr lang="ru-RU" sz="1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0" name="Рисунок 109"/>
          <p:cNvPicPr/>
          <p:nvPr/>
        </p:nvPicPr>
        <p:blipFill rotWithShape="1">
          <a:blip r:embed="rId4"/>
          <a:srcRect l="33988" t="12444" r="28803" b="15013"/>
          <a:stretch/>
        </p:blipFill>
        <p:spPr bwMode="auto">
          <a:xfrm>
            <a:off x="323528" y="764704"/>
            <a:ext cx="5688632" cy="6093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31641" y="188640"/>
            <a:ext cx="7344816" cy="576064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ВОВЛЕЧЕННОСТЬ НАСЕЛЕНИЯ В НЕЗАКОННЫЙ ОБОРОТ НАРКОТИКОВ</a:t>
            </a:r>
            <a:endParaRPr lang="en-US" altLang="ru-RU" sz="16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624"/>
            <a:ext cx="1152129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ВОВЛЕЧЕННОСТИ НЕСОВЕРШЕННОЛЕТНИХ В НЕЗАКОННЫЙ ОБОРОТ НАРКОТИКОВ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7" name="Таблица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43091"/>
              </p:ext>
            </p:extLst>
          </p:nvPr>
        </p:nvGraphicFramePr>
        <p:xfrm>
          <a:off x="6418078" y="2204864"/>
          <a:ext cx="2232245" cy="2919960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61570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напряженное</a:t>
                      </a:r>
                      <a:endParaRPr lang="ru-RU" sz="1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9" name="Рисунок 108"/>
          <p:cNvPicPr/>
          <p:nvPr/>
        </p:nvPicPr>
        <p:blipFill rotWithShape="1">
          <a:blip r:embed="rId4"/>
          <a:srcRect l="33776" t="17561" r="26853" b="11209"/>
          <a:stretch/>
        </p:blipFill>
        <p:spPr bwMode="auto">
          <a:xfrm>
            <a:off x="179512" y="859621"/>
            <a:ext cx="6147725" cy="5963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03189"/>
            <a:ext cx="1008113" cy="58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16334"/>
            <a:ext cx="7200900" cy="43234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ПЕРВИЧНОЙ ЗАБОЛЕВАЕМОСТИ НАРКОМИНИЕЙ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2" name="Таблица 321"/>
          <p:cNvGraphicFramePr>
            <a:graphicFrameLocks noGrp="1"/>
          </p:cNvGraphicFramePr>
          <p:nvPr/>
        </p:nvGraphicFramePr>
        <p:xfrm>
          <a:off x="6156176" y="2924944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напряженное</a:t>
                      </a:r>
                      <a:endParaRPr lang="ru-RU" sz="1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9" name="Рисунок 108"/>
          <p:cNvPicPr/>
          <p:nvPr/>
        </p:nvPicPr>
        <p:blipFill rotWithShape="1">
          <a:blip r:embed="rId4"/>
          <a:srcRect l="37681" t="17874" r="37692" b="37540"/>
          <a:stretch/>
        </p:blipFill>
        <p:spPr bwMode="auto">
          <a:xfrm>
            <a:off x="323529" y="548680"/>
            <a:ext cx="5544615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Таблица 110"/>
          <p:cNvGraphicFramePr>
            <a:graphicFrameLocks noGrp="1"/>
          </p:cNvGraphicFramePr>
          <p:nvPr/>
        </p:nvGraphicFramePr>
        <p:xfrm>
          <a:off x="6228184" y="2924944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/>
                <a:gridCol w="120197"/>
                <a:gridCol w="446449"/>
                <a:gridCol w="446449"/>
                <a:gridCol w="446449"/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напряженное</a:t>
                      </a:r>
                      <a:endParaRPr lang="ru-RU" sz="10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3"/>
            <a:ext cx="12961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19672" y="18864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СМЕРТНОСТЬ, СВЯЗАННАЯ С ОСТРЫМ ОТРАВЛЕНИЕМ НАРКОТИКАМИ</a:t>
            </a:r>
          </a:p>
        </p:txBody>
      </p:sp>
      <p:pic>
        <p:nvPicPr>
          <p:cNvPr id="109" name="Рисунок 108"/>
          <p:cNvPicPr/>
          <p:nvPr/>
        </p:nvPicPr>
        <p:blipFill rotWithShape="1">
          <a:blip r:embed="rId4"/>
          <a:srcRect l="33329" t="20257" r="27206" b="8555"/>
          <a:stretch/>
        </p:blipFill>
        <p:spPr bwMode="auto">
          <a:xfrm>
            <a:off x="323528" y="836712"/>
            <a:ext cx="5801614" cy="60212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A4B9AB5-7E13-5B4C-8DEC-10B5A731F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960172"/>
              </p:ext>
            </p:extLst>
          </p:nvPr>
        </p:nvGraphicFramePr>
        <p:xfrm>
          <a:off x="179512" y="1196752"/>
          <a:ext cx="85690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188641"/>
            <a:ext cx="7128916" cy="936104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распространенности наркомании в обществе</a:t>
            </a:r>
            <a:endParaRPr lang="en-US" alt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9" y="260351"/>
            <a:ext cx="6912767" cy="79238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3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наркомании в России</a:t>
            </a:r>
            <a:endParaRPr lang="ru-RU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158417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3C3C688-9BA3-B945-BCED-B4414F321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807245"/>
              </p:ext>
            </p:extLst>
          </p:nvPr>
        </p:nvGraphicFramePr>
        <p:xfrm>
          <a:off x="179511" y="1268760"/>
          <a:ext cx="849694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1161</TotalTime>
  <Words>384</Words>
  <Application>Microsoft Office PowerPoint</Application>
  <PresentationFormat>Экран (4:3)</PresentationFormat>
  <Paragraphs>191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okobzan</dc:creator>
  <cp:lastModifiedBy>ochistiakova16</cp:lastModifiedBy>
  <cp:revision>107</cp:revision>
  <dcterms:created xsi:type="dcterms:W3CDTF">2021-03-15T13:48:10Z</dcterms:created>
  <dcterms:modified xsi:type="dcterms:W3CDTF">2024-06-04T07:08:41Z</dcterms:modified>
</cp:coreProperties>
</file>